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72" r:id="rId4"/>
    <p:sldId id="263" r:id="rId5"/>
    <p:sldId id="268" r:id="rId6"/>
    <p:sldId id="271" r:id="rId7"/>
    <p:sldId id="274" r:id="rId8"/>
    <p:sldId id="270" r:id="rId9"/>
    <p:sldId id="266" r:id="rId10"/>
    <p:sldId id="265" r:id="rId11"/>
    <p:sldId id="269" r:id="rId12"/>
    <p:sldId id="273" r:id="rId13"/>
    <p:sldId id="258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9"/>
    <p:restoredTop sz="96327"/>
  </p:normalViewPr>
  <p:slideViewPr>
    <p:cSldViewPr snapToGrid="0" snapToObjects="1">
      <p:cViewPr varScale="1">
        <p:scale>
          <a:sx n="105" d="100"/>
          <a:sy n="105" d="100"/>
        </p:scale>
        <p:origin x="20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A50C-96EC-464B-8E55-106DF0965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F4F08-1EA5-D941-9BDF-491169178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A3D1D-5C9F-E847-98A4-4AC9A1CD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CBAF2-05C1-D04D-9B2C-E65D25B5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316B4-E04D-BD4A-BB6C-B8192BFB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3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3DB1-B929-2543-911A-930234A8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00598-DD21-5B41-81F1-8BDB5A849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314D9-F57C-E24F-BBF4-15B73791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C7F62-1E95-7444-9910-581956D81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9C802-B627-3748-A94D-E3B8B5C3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0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B270E1-1B0B-3643-A66C-195AF3411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44AA6-2C9C-5F4D-9817-657671BF9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5590-AA34-CA4A-B68B-134413F7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ECACF-E9B5-E04B-A7A7-539F410B2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B2446-CFB5-8540-AE39-F7A904B3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6EDF-C83E-B14C-AA3B-1966A11C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A1C9A-756D-2F4A-A4BA-5A200EE29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29D3E-9B67-0440-A5A0-4DA588D4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E964B-ED83-D94C-BC96-2DEC07C1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A89A8-5820-4245-AAAD-AA6E6425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9F49-CEE7-1F45-82A8-348CAD64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EE56D-5D4B-4E46-B532-D7033440F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D3617-C942-9146-B921-26AC51C3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73D31-CE18-194D-8743-497C744F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FE0ED-4A5D-2347-A225-F8868544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3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27D3-6254-2840-A4B4-CEA1F8BA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4D49-06A4-294D-B439-81D9936C2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C9E56-2381-7D4D-88E8-043579129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918DD-477B-B741-BC5A-12352AD6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D864C-C9F6-8545-BBE6-0EC9613B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4700B-361E-ED4D-8B14-D0B96215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75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0DA1-E268-3545-8269-4CF4EE8A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26A90-3263-CF4D-9184-11799F9EF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8BAFB-5750-BA43-A37B-262D5E6EE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82D01-3067-E04F-B773-A562AEB97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55FB5-4FDC-104B-9869-E1FC13938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5DBB8-1FB3-6141-9E51-467DB30E0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3DB37-1416-1240-A8A9-FBF6FA08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F28175-9859-BA40-832D-EF030DA7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6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E68B-D539-0441-89F8-844D16B9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895BF-E530-3F46-9D99-95EDA1E3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22BBA-E82A-8740-B485-940EEB370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DB46E-6617-D547-9BFE-CA61338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7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7CD77E-896B-C64E-B1D1-877FB551C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2F5C2-C0CC-6543-9683-0DBABF16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D023C-0D29-7B40-96F3-1F81ADB4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0D97-0C87-674F-BDEF-7E7F460E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CDB7-DDAC-F742-A8F9-6053C7F18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CC306-F381-D74F-9A90-33506ED62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0F6D3-EF71-E54F-B4DA-E6955862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587D6-DFA4-944D-8B0A-8EC697AD6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80E57-4655-B041-A4EE-D8710DBB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F3BF-3D03-BF46-A582-204EFEFD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9AADF-E895-7748-B19A-D07D9B6F0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B0A34-A198-5747-8220-D1438C13D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C219B-D524-7349-BCDB-7DCB8108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A4434-E840-AB41-85BF-B80ECC7F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E2AEE-91F9-D24F-B3A4-7E66D560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6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A4CDD-BB50-D749-9BEE-03D34102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B7969-4F54-0544-93B7-93AA4A19B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2AE48-F75A-5440-8017-3FF7A0B4B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DBBE5-2B87-3D49-BBF2-32732278F9A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4DAC0-CA8F-5244-87B1-526C0BAB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25811-ADD5-714B-AA54-D47421AF7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F80E9-675A-214B-9559-7313FC06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mindknit.org/index.php?page=american-psychiatric-association-institute---vr-and-autis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cteezy.com/vector-art/56098-pizza-vector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html/john-travoltage/latest/john-travoltage_en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1D9BE-0BB3-474B-B462-D41A621A0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207" y="1122363"/>
            <a:ext cx="10269415" cy="2387600"/>
          </a:xfrm>
        </p:spPr>
        <p:txBody>
          <a:bodyPr>
            <a:normAutofit/>
          </a:bodyPr>
          <a:lstStyle/>
          <a:p>
            <a:r>
              <a:rPr lang="en-US" dirty="0"/>
              <a:t>Assistive Technologies for XR</a:t>
            </a:r>
            <a:br>
              <a:rPr lang="en-US" sz="4400" dirty="0"/>
            </a:br>
            <a:r>
              <a:rPr lang="en-US" sz="4400" dirty="0"/>
              <a:t>Extend AT, New AT, or is AT embedded in the XR?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845F8-7A14-C34F-9D72-050A257E4C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Markku (Mark) </a:t>
            </a:r>
            <a:r>
              <a:rPr lang="en-US" dirty="0" err="1"/>
              <a:t>Hakkinen</a:t>
            </a:r>
            <a:r>
              <a:rPr lang="en-US" dirty="0"/>
              <a:t>, Educational Testing Service (moderator)</a:t>
            </a:r>
          </a:p>
          <a:p>
            <a:r>
              <a:rPr lang="en-US" dirty="0" err="1"/>
              <a:t>Léonie</a:t>
            </a:r>
            <a:r>
              <a:rPr lang="en-US" dirty="0"/>
              <a:t> Watson, W3C/</a:t>
            </a:r>
            <a:r>
              <a:rPr lang="en-US" dirty="0" err="1"/>
              <a:t>Tetralogical</a:t>
            </a:r>
            <a:endParaRPr lang="en-US" dirty="0"/>
          </a:p>
          <a:p>
            <a:r>
              <a:rPr lang="en-US" dirty="0"/>
              <a:t>Jason White, Educational Testing Service</a:t>
            </a:r>
          </a:p>
          <a:p>
            <a:r>
              <a:rPr lang="en-US" dirty="0"/>
              <a:t>Meredith </a:t>
            </a:r>
            <a:r>
              <a:rPr lang="en-US" dirty="0" err="1"/>
              <a:t>Ringel</a:t>
            </a:r>
            <a:r>
              <a:rPr lang="en-US" dirty="0"/>
              <a:t> Morris, Microsoft</a:t>
            </a:r>
          </a:p>
        </p:txBody>
      </p:sp>
    </p:spTree>
    <p:extLst>
      <p:ext uri="{BB962C8B-B14F-4D97-AF65-F5344CB8AC3E}">
        <p14:creationId xmlns:p14="http://schemas.microsoft.com/office/powerpoint/2010/main" val="353156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1FD0-F9F8-C643-A6F5-734D878F7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this leads for our first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AD52-7E50-314B-8B65-04AC773A2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Is WAI-ARIA the right model for informing AT about XR scenes, objects, their properties and interactions or are we asking ARIA to do something it was never designed to do?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3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526B-A689-D34F-8835-703115C0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not ARIA….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CDCD-EAFE-4C4F-8EA6-DDA187715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If the need for richer and flexible semantics puts ARIA out of the picture, what is the alternative?</a:t>
            </a:r>
          </a:p>
        </p:txBody>
      </p:sp>
    </p:spTree>
    <p:extLst>
      <p:ext uri="{BB962C8B-B14F-4D97-AF65-F5344CB8AC3E}">
        <p14:creationId xmlns:p14="http://schemas.microsoft.com/office/powerpoint/2010/main" val="1164916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2C89-C875-3342-90F2-FA9E7B5A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current AT Adapt?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AB51-F956-524F-82CA-28FF6B74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Given the 2D nature of Screen Reader and Magnification, for example, can they adapt to support usable interaction with immersive environments?</a:t>
            </a:r>
          </a:p>
        </p:txBody>
      </p:sp>
    </p:spTree>
    <p:extLst>
      <p:ext uri="{BB962C8B-B14F-4D97-AF65-F5344CB8AC3E}">
        <p14:creationId xmlns:p14="http://schemas.microsoft.com/office/powerpoint/2010/main" val="295009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1826-5DD9-FA4F-8090-488F77A2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would the ideal AT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50F6-AF36-404C-A523-3DC87C064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R"/>
            </a:pPr>
            <a:r>
              <a:rPr lang="en-US" sz="3200" dirty="0"/>
              <a:t>Existing model of user preferred AT interfacing to XR</a:t>
            </a:r>
          </a:p>
          <a:p>
            <a:pPr marL="514350" indent="-514350">
              <a:buAutoNum type="alphaUcParenR"/>
            </a:pPr>
            <a:r>
              <a:rPr lang="en-US" sz="3200" dirty="0"/>
              <a:t>Hybrid of existing AT and XR?</a:t>
            </a:r>
          </a:p>
          <a:p>
            <a:pPr marL="514350" indent="-514350">
              <a:buAutoNum type="alphaUcParenR"/>
            </a:pPr>
            <a:r>
              <a:rPr lang="en-US" sz="3200" dirty="0"/>
              <a:t>Built-in AT that exposes yet to be defined interfaces for user devices</a:t>
            </a:r>
          </a:p>
          <a:p>
            <a:pPr marL="514350" indent="-514350">
              <a:buAutoNum type="alphaUcParenR"/>
            </a:pPr>
            <a:r>
              <a:rPr lang="en-US" sz="3200" dirty="0"/>
              <a:t>All of the above</a:t>
            </a:r>
          </a:p>
          <a:p>
            <a:pPr marL="514350" indent="-514350">
              <a:buAutoNum type="alphaUcParenR"/>
            </a:pPr>
            <a:r>
              <a:rPr lang="en-US" sz="3200" dirty="0"/>
              <a:t>None of the above</a:t>
            </a:r>
          </a:p>
          <a:p>
            <a:pPr marL="514350" indent="-514350">
              <a:buAutoNum type="alphaUcParenR"/>
            </a:pPr>
            <a:endParaRPr lang="en-US" dirty="0"/>
          </a:p>
          <a:p>
            <a:pPr marL="514350" indent="-514350">
              <a:buAutoNum type="alphaU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0400-68D0-2E4D-B4B2-B37E473A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44ED-D454-984B-A2AC-361133A77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3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8038-884E-CF48-90CD-4F0E5B74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taking so long?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7059A-4EF3-884E-97B3-2E70012648E8}"/>
              </a:ext>
            </a:extLst>
          </p:cNvPr>
          <p:cNvSpPr/>
          <p:nvPr/>
        </p:nvSpPr>
        <p:spPr>
          <a:xfrm>
            <a:off x="5030428" y="6123543"/>
            <a:ext cx="7612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http://mindknit.org//index.php?page=american-psychiatric-association-institute---vr-and-autism</a:t>
            </a:r>
            <a:endParaRPr lang="en-US" sz="1200" dirty="0"/>
          </a:p>
        </p:txBody>
      </p:sp>
      <p:pic>
        <p:nvPicPr>
          <p:cNvPr id="12" name="Content Placeholder 11" descr="Young person wearing a VR headset (circa 1998) in front of a computer display.&#10;&#10;">
            <a:extLst>
              <a:ext uri="{FF2B5EF4-FFF2-40B4-BE49-F238E27FC236}">
                <a16:creationId xmlns:a16="http://schemas.microsoft.com/office/drawing/2014/main" id="{927441A2-1E6F-0E4E-B86D-837049C26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3614" y="1627180"/>
            <a:ext cx="6004609" cy="408132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39F4CF-4268-DD46-B3B3-2E43C4B0630E}"/>
              </a:ext>
            </a:extLst>
          </p:cNvPr>
          <p:cNvSpPr txBox="1"/>
          <p:nvPr/>
        </p:nvSpPr>
        <p:spPr>
          <a:xfrm>
            <a:off x="5030428" y="5679440"/>
            <a:ext cx="231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Inclusive VR circa 1998</a:t>
            </a:r>
          </a:p>
        </p:txBody>
      </p:sp>
      <p:pic>
        <p:nvPicPr>
          <p:cNvPr id="4" name="Picture 3" descr="GENIE Workstation, with keyboard, two monitors, and speaker.">
            <a:extLst>
              <a:ext uri="{FF2B5EF4-FFF2-40B4-BE49-F238E27FC236}">
                <a16:creationId xmlns:a16="http://schemas.microsoft.com/office/drawing/2014/main" id="{EE74B998-EF5F-E742-AE9F-8C2516108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89" y="1627180"/>
            <a:ext cx="4254900" cy="3656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6543A4-76DE-6748-BC8F-8B304BE6C077}"/>
              </a:ext>
            </a:extLst>
          </p:cNvPr>
          <p:cNvSpPr/>
          <p:nvPr/>
        </p:nvSpPr>
        <p:spPr>
          <a:xfrm>
            <a:off x="637816" y="5384879"/>
            <a:ext cx="3621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Lindquist, T. E., Fainter, R. G., &amp;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Hakkinen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 T. (1985). GENIE: a modifiable computer-based task for experiments in human-computer interaction.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International journal of man-machine studies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23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(4), 391-406.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086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DBC6-5235-5943-B760-F38A1495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0B3C-DEBE-D84A-BE6B-E94EB91FF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the existing AT model evolve to effectively support XR, or do we need rethink it?  </a:t>
            </a:r>
          </a:p>
          <a:p>
            <a:r>
              <a:rPr lang="en-US" dirty="0"/>
              <a:t>Screen readers, for example, are a based on a legacy of 2D GUI interactions, and we continue to extend that model with WAI-ARIA, for better or for worse. </a:t>
            </a:r>
          </a:p>
          <a:p>
            <a:r>
              <a:rPr lang="en-US" dirty="0"/>
              <a:t>Is the accessibility API model of today too constraining to support XR? </a:t>
            </a:r>
          </a:p>
        </p:txBody>
      </p:sp>
    </p:spTree>
    <p:extLst>
      <p:ext uri="{BB962C8B-B14F-4D97-AF65-F5344CB8AC3E}">
        <p14:creationId xmlns:p14="http://schemas.microsoft.com/office/powerpoint/2010/main" val="267448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BE3A-1228-5744-AA38-CF6FF4F0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Objects</a:t>
            </a:r>
          </a:p>
        </p:txBody>
      </p:sp>
      <p:pic>
        <p:nvPicPr>
          <p:cNvPr id="7" name="Content Placeholder 6" descr="A picture containing fruit&#10;&#10;Description automatically generated">
            <a:extLst>
              <a:ext uri="{FF2B5EF4-FFF2-40B4-BE49-F238E27FC236}">
                <a16:creationId xmlns:a16="http://schemas.microsoft.com/office/drawing/2014/main" id="{20373D48-0B80-D549-A620-C4E9FC878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97602" y="1395129"/>
            <a:ext cx="6234656" cy="4437073"/>
          </a:xfrm>
        </p:spPr>
      </p:pic>
      <p:pic>
        <p:nvPicPr>
          <p:cNvPr id="4" name="Picture 20" descr="1.gif">
            <a:extLst>
              <a:ext uri="{FF2B5EF4-FFF2-40B4-BE49-F238E27FC236}">
                <a16:creationId xmlns:a16="http://schemas.microsoft.com/office/drawing/2014/main" id="{6A006881-7A9B-0C4A-BAA1-E05D89193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421"/>
            <a:ext cx="515620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FE9D43-7026-D54E-B782-1DD8D59A7502}"/>
              </a:ext>
            </a:extLst>
          </p:cNvPr>
          <p:cNvSpPr/>
          <p:nvPr/>
        </p:nvSpPr>
        <p:spPr>
          <a:xfrm>
            <a:off x="5974813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r>
              <a:rPr lang="en-US" dirty="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FED62B-59A5-6145-92AC-C3ED6803DDF0}"/>
              </a:ext>
            </a:extLst>
          </p:cNvPr>
          <p:cNvSpPr txBox="1"/>
          <p:nvPr/>
        </p:nvSpPr>
        <p:spPr>
          <a:xfrm>
            <a:off x="7985760" y="5832202"/>
            <a:ext cx="3368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www.vecteezy.com/vector-art/56098-pizza-vector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-sa/3.0/"/>
              </a:rPr>
              <a:t>CC BY-SA-NC</a:t>
            </a:r>
            <a:endParaRPr lang="en-US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10195-42DF-2743-98D1-22421858E902}"/>
              </a:ext>
            </a:extLst>
          </p:cNvPr>
          <p:cNvSpPr/>
          <p:nvPr/>
        </p:nvSpPr>
        <p:spPr>
          <a:xfrm>
            <a:off x="694944" y="5832202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Cayton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-Hodges, G. A., Marquez, E.,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Keehner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Laitusis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C., van Rijn, P., Zapata-Rivera, D., &amp;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Hakkinen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M. T. (2012). Technology enhanced assessments in mathematics and beyond: Strengths, challenges, and future directions.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Princeton, NJ: Educational Testing Service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3140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D418-C6E2-E84C-8527-BC55A020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77F8-6A33-3744-AF04-6C182042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icture of a band aid box, with the brand name WAI-ARIA, accessibility code bandages.">
            <a:extLst>
              <a:ext uri="{FF2B5EF4-FFF2-40B4-BE49-F238E27FC236}">
                <a16:creationId xmlns:a16="http://schemas.microsoft.com/office/drawing/2014/main" id="{C60242A4-5D7C-0F41-B155-27A82C78C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79" y="-295835"/>
            <a:ext cx="7449670" cy="74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B0DC-420D-314A-8A68-869DE48F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WAI-ARIA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42614-6147-524E-A21E-17B534DD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WAI-ARIA can be used to add semantics and states to interactions</a:t>
            </a:r>
          </a:p>
          <a:p>
            <a:r>
              <a:rPr lang="en-US" dirty="0"/>
              <a:t>Constrained to the common GUI widgets</a:t>
            </a:r>
          </a:p>
          <a:p>
            <a:r>
              <a:rPr lang="en-US" dirty="0"/>
              <a:t>ARIA 1.1 added </a:t>
            </a:r>
            <a:r>
              <a:rPr lang="en-US" dirty="0">
                <a:latin typeface="Lucida Sans Typewriter" panose="020B0509030504030204" pitchFamily="49" charset="77"/>
              </a:rPr>
              <a:t>aria-</a:t>
            </a:r>
            <a:r>
              <a:rPr lang="en-US" dirty="0" err="1">
                <a:latin typeface="Lucida Sans Typewriter" panose="020B0509030504030204" pitchFamily="49" charset="77"/>
              </a:rPr>
              <a:t>roledescription</a:t>
            </a:r>
            <a:r>
              <a:rPr lang="en-US" dirty="0"/>
              <a:t> to allow authors to provide an alternate name for common interactive roles</a:t>
            </a:r>
          </a:p>
          <a:p>
            <a:r>
              <a:rPr lang="en-US" dirty="0"/>
              <a:t>A first step, but really suggested we also needed custom states</a:t>
            </a:r>
          </a:p>
          <a:p>
            <a:r>
              <a:rPr lang="en-US" dirty="0"/>
              <a:t>The question arises, can WAI-ARIA become extensible to support novel interactions?</a:t>
            </a:r>
          </a:p>
          <a:p>
            <a:r>
              <a:rPr lang="en-US" dirty="0"/>
              <a:t>And more importantly, will current AT be able to support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1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C2FB-D3B6-6949-8CBC-2D55AD0C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PhET</a:t>
            </a:r>
            <a:r>
              <a:rPr lang="en-US" dirty="0"/>
              <a:t> Accessible Simulations</a:t>
            </a:r>
          </a:p>
        </p:txBody>
      </p:sp>
      <p:pic>
        <p:nvPicPr>
          <p:cNvPr id="6" name="Content Placeholder 5" descr="John Travoltage simulation from PhET">
            <a:extLst>
              <a:ext uri="{FF2B5EF4-FFF2-40B4-BE49-F238E27FC236}">
                <a16:creationId xmlns:a16="http://schemas.microsoft.com/office/drawing/2014/main" id="{81DC8460-5D50-7546-B6C3-68EE0A831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6534" y="1518346"/>
            <a:ext cx="7627610" cy="497452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B3D9A-1936-DE44-AD06-0EADCB5A9480}"/>
              </a:ext>
            </a:extLst>
          </p:cNvPr>
          <p:cNvSpPr txBox="1"/>
          <p:nvPr/>
        </p:nvSpPr>
        <p:spPr>
          <a:xfrm>
            <a:off x="6595872" y="6492875"/>
            <a:ext cx="5489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https://phet.colorado.edu/sims/html/john-travoltage/latest/john-travoltage_en.html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197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84776" cy="1280795"/>
          </a:xfrm>
        </p:spPr>
        <p:txBody>
          <a:bodyPr>
            <a:normAutofit/>
          </a:bodyPr>
          <a:lstStyle/>
          <a:p>
            <a:r>
              <a:rPr lang="en-US" sz="3200" dirty="0"/>
              <a:t>Adding other properties: Haptics and Sound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64" y="1639862"/>
            <a:ext cx="4878784" cy="3651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62" y="345435"/>
            <a:ext cx="3885252" cy="2913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40" y="3444765"/>
            <a:ext cx="3893774" cy="29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6F58F-DA19-0549-B4CB-090F12CD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Laboratory bench&#10;">
            <a:extLst>
              <a:ext uri="{FF2B5EF4-FFF2-40B4-BE49-F238E27FC236}">
                <a16:creationId xmlns:a16="http://schemas.microsoft.com/office/drawing/2014/main" id="{1E489442-6747-CB42-989F-668FA01E1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866"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16471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502</Words>
  <Application>Microsoft Macintosh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Lucida Sans Typewriter</vt:lpstr>
      <vt:lpstr>Times</vt:lpstr>
      <vt:lpstr>Office Theme</vt:lpstr>
      <vt:lpstr>Assistive Technologies for XR Extend AT, New AT, or is AT embedded in the XR?</vt:lpstr>
      <vt:lpstr>What’s taking so long?</vt:lpstr>
      <vt:lpstr>Some basic questions?</vt:lpstr>
      <vt:lpstr>Describing Objects</vt:lpstr>
      <vt:lpstr>PowerPoint Presentation</vt:lpstr>
      <vt:lpstr>WAI-ARIA </vt:lpstr>
      <vt:lpstr>PhET Accessible Simulations</vt:lpstr>
      <vt:lpstr>Adding other properties: Haptics and Sound</vt:lpstr>
      <vt:lpstr>PowerPoint Presentation</vt:lpstr>
      <vt:lpstr>So this leads for our first question</vt:lpstr>
      <vt:lpstr>If not ARIA….</vt:lpstr>
      <vt:lpstr>Can current AT Adapt?</vt:lpstr>
      <vt:lpstr>What would the ideal AT look like?</vt:lpstr>
      <vt:lpstr>Audience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Assistive Technologies  &amp; XR</dc:title>
  <dc:creator>Markku Hakkinen</dc:creator>
  <cp:lastModifiedBy>Markku Hakkinen</cp:lastModifiedBy>
  <cp:revision>21</cp:revision>
  <dcterms:created xsi:type="dcterms:W3CDTF">2019-11-05T01:26:06Z</dcterms:created>
  <dcterms:modified xsi:type="dcterms:W3CDTF">2019-11-06T18:49:18Z</dcterms:modified>
</cp:coreProperties>
</file>